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73" r:id="rId6"/>
    <p:sldId id="266" r:id="rId7"/>
    <p:sldId id="262" r:id="rId8"/>
    <p:sldId id="274" r:id="rId9"/>
    <p:sldId id="275" r:id="rId10"/>
    <p:sldId id="270" r:id="rId11"/>
    <p:sldId id="260" r:id="rId12"/>
    <p:sldId id="261" r:id="rId13"/>
    <p:sldId id="269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FCC"/>
    <a:srgbClr val="F4A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81857" autoAdjust="0"/>
  </p:normalViewPr>
  <p:slideViewPr>
    <p:cSldViewPr>
      <p:cViewPr>
        <p:scale>
          <a:sx n="75" d="100"/>
          <a:sy n="7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C3E3-0A4C-4D41-95A8-D7D4770A7AC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C44BC-9D16-417B-ACAC-24FDAB36A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Incidence:</a:t>
            </a:r>
            <a:r>
              <a:rPr lang="en-US" baseline="0" dirty="0" smtClean="0"/>
              <a:t> 20,000 new cases per year.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Prevalence: 40 cases per million.</a:t>
            </a:r>
            <a:endParaRPr lang="da-DK" dirty="0" smtClean="0"/>
          </a:p>
          <a:p>
            <a:pPr>
              <a:spcBef>
                <a:spcPct val="0"/>
              </a:spcBef>
            </a:pPr>
            <a:endParaRPr lang="da-D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Picture taken withough permission from http://www.sciam.com/article.cfm?id=nervous-system-restores-movement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A0ACF0-D41F-4659-9CB0-99C2174E67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44BC-9D16-417B-ACAC-24FDAB36AE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44BC-9D16-417B-ACAC-24FDAB36AE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44BC-9D16-417B-ACAC-24FDAB36AE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AB9EE-4645-4B98-9F2C-7F4ACE03B3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Picture taken without</a:t>
            </a:r>
            <a:r>
              <a:rPr lang="en-US" baseline="0" dirty="0" smtClean="0"/>
              <a:t> permission </a:t>
            </a:r>
            <a:r>
              <a:rPr lang="en-US" dirty="0" smtClean="0"/>
              <a:t>from http://www.arkansas-ican.org/Spinal%20Cord%20Injury.htm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F1618A-4B70-4652-8A9C-21A58E3DDF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Picture taken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permissionfrom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</a:rPr>
              <a:t>http://www.harkema.ucla.edu/bws.html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</a:rPr>
              <a:t>Bottom Picture taken with</a:t>
            </a:r>
            <a:r>
              <a:rPr lang="en-US" sz="1200" baseline="0" dirty="0" smtClean="0">
                <a:solidFill>
                  <a:schemeClr val="bg1"/>
                </a:solidFill>
                <a:latin typeface="Arial" pitchFamily="34" charset="0"/>
              </a:rPr>
              <a:t> permission from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</a:rPr>
              <a:t> CANS,</a:t>
            </a:r>
            <a:r>
              <a:rPr lang="en-US" sz="1200" baseline="0" dirty="0" smtClean="0">
                <a:solidFill>
                  <a:schemeClr val="bg1"/>
                </a:solidFill>
                <a:latin typeface="Arial" pitchFamily="34" charset="0"/>
              </a:rPr>
              <a:t> ASU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44BC-9D16-417B-ACAC-24FDAB36AE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44BC-9D16-417B-ACAC-24FDAB36AE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Four cameras recorded animal’s performance. Video later collected, digitized and processed.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Animals euthanized and dissected to examine the spinal cord and brain tissues using histological staining techniques.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44BC-9D16-417B-ACAC-24FDAB36AE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398B27-0FEE-447B-BE4B-26757127B6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398B27-0FEE-447B-BE4B-26757127B6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398B27-0FEE-447B-BE4B-26757127B6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Pre-Injury, ankle flexion angles</a:t>
            </a:r>
            <a:r>
              <a:rPr lang="en-US" baseline="0" dirty="0" smtClean="0"/>
              <a:t> follow a quintic, 90 degrees out-of-phase relationship with the knee flexion angles. </a:t>
            </a:r>
          </a:p>
          <a:p>
            <a:r>
              <a:rPr lang="en-US" baseline="0" dirty="0" smtClean="0"/>
              <a:t>At 2wpi, ankle flexion angles have been reduced to follow a cubic trend; knee flexion angles significantly altered.</a:t>
            </a:r>
          </a:p>
          <a:p>
            <a:r>
              <a:rPr lang="en-US" baseline="0" dirty="0" smtClean="0"/>
              <a:t>At 6wpi, quintic ankle flexion angle trend mostly returned but offset so not quite 90 degrees out-of-phase with the improved knee flexion angles.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Hip flexion angles shown as a rough baseline (little or no movement seen through across joint throughout gait cycle)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44BC-9D16-417B-ACAC-24FDAB36AE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90EA0D-7F01-4EC7-A588-A8EC1BDA188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EBE31C-01A2-49BA-AA6C-1994CB288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video" Target="file:///C:\Users\Jared\Desktop\007\%5eDocuments\NASA\2010%20Presentation\PRESENTATION\956r23pre%20Profile.wmv" TargetMode="External"/><Relationship Id="rId7" Type="http://schemas.openxmlformats.org/officeDocument/2006/relationships/image" Target="../media/image12.png"/><Relationship Id="rId2" Type="http://schemas.openxmlformats.org/officeDocument/2006/relationships/video" Target="file:///C:\Users\Jared\Desktop\007\%5eDocuments\NASA\2010%20Presentation\PRESENTATION\956r23pre%20Overhead.wmv" TargetMode="External"/><Relationship Id="rId1" Type="http://schemas.openxmlformats.org/officeDocument/2006/relationships/video" Target="file:///C:\Users\Jared\Desktop\007\%5eDocuments\NASA\2010%20Presentation\PRESENTATION\956r23pre%20TTStickOverlay.wmv" TargetMode="Externa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file:///C:\Users\Jared\Desktop\007\%5eDocuments\NASA\2010%20Presentation\PRESENTATION\956r23dpi14%20Profile.wmv" TargetMode="External"/><Relationship Id="rId7" Type="http://schemas.openxmlformats.org/officeDocument/2006/relationships/image" Target="../media/image15.png"/><Relationship Id="rId2" Type="http://schemas.openxmlformats.org/officeDocument/2006/relationships/video" Target="file:///C:\Users\Jared\Desktop\007\%5eDocuments\NASA\2010%20Presentation\PRESENTATION\956r23dpi14%20Overhead.wmv" TargetMode="External"/><Relationship Id="rId1" Type="http://schemas.openxmlformats.org/officeDocument/2006/relationships/video" Target="file:///C:\Users\Jared\Desktop\007\%5eDocuments\NASA\2010%20Presentation\PRESENTATION\956r23dpi14%20TTStickOverlay.wmv" TargetMode="Externa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file:///C:\Users\Jared\Desktop\007\%5eDocuments\NASA\2010%20Presentation\PRESENTATION\956r23dpi42%20Overhead.wmv" TargetMode="External"/><Relationship Id="rId7" Type="http://schemas.openxmlformats.org/officeDocument/2006/relationships/image" Target="../media/image18.png"/><Relationship Id="rId2" Type="http://schemas.openxmlformats.org/officeDocument/2006/relationships/video" Target="file:///C:\Users\Jared\Desktop\007\%5eDocuments\NASA\2010%20Presentation\PRESENTATION\956r23dpi42%20Profile.wmv" TargetMode="External"/><Relationship Id="rId1" Type="http://schemas.openxmlformats.org/officeDocument/2006/relationships/video" Target="file:///C:\Users\Jared\Desktop\007\%5eDocuments\NASA\2010%20Presentation\PRESENTATION\956r23dpi42%20TTStickOverlay.wmv" TargetMode="Externa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0" y="152400"/>
            <a:ext cx="9144000" cy="175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8" tIns="45657" rIns="91298" bIns="45657">
            <a:spAutoFit/>
          </a:bodyPr>
          <a:lstStyle/>
          <a:p>
            <a:pPr algn="ctr" defTabSz="3132967">
              <a:spcBef>
                <a:spcPct val="50000"/>
              </a:spcBef>
            </a:pPr>
            <a:r>
              <a:rPr lang="en-US" sz="3600" b="1" dirty="0" smtClean="0">
                <a:latin typeface="Corbel" pitchFamily="34" charset="0"/>
                <a:cs typeface="Arial" pitchFamily="34" charset="0"/>
              </a:rPr>
              <a:t>Analysis of the Effects of Treadmill Therapy Training on Sensorimotor Function in Spinal Cord Injured Rats</a:t>
            </a:r>
            <a:endParaRPr lang="en-US" sz="3600" b="1" dirty="0"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3810000"/>
            <a:ext cx="8305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 smtClean="0">
              <a:latin typeface="Constant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onstantia" pitchFamily="18" charset="0"/>
              </a:rPr>
              <a:t>Ira A. Fulton </a:t>
            </a:r>
            <a:r>
              <a:rPr lang="en-US" sz="2000" dirty="0" smtClean="0">
                <a:latin typeface="Constantia" pitchFamily="18" charset="0"/>
              </a:rPr>
              <a:t>Schools </a:t>
            </a:r>
            <a:r>
              <a:rPr lang="en-US" sz="2000" dirty="0" smtClean="0">
                <a:latin typeface="Constantia" pitchFamily="18" charset="0"/>
              </a:rPr>
              <a:t>of Engineering 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onstantia" pitchFamily="18" charset="0"/>
              </a:rPr>
              <a:t>Center for Adaptive Neural Systems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onstantia" pitchFamily="18" charset="0"/>
              </a:rPr>
              <a:t>Arizona </a:t>
            </a:r>
            <a:r>
              <a:rPr lang="en-US" sz="2000" dirty="0">
                <a:latin typeface="Constantia" pitchFamily="18" charset="0"/>
              </a:rPr>
              <a:t>State University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onstantia" pitchFamily="18" charset="0"/>
              </a:rPr>
              <a:t>Tempe, AZ</a:t>
            </a:r>
          </a:p>
          <a:p>
            <a:pPr algn="ctr">
              <a:spcBef>
                <a:spcPct val="50000"/>
              </a:spcBef>
            </a:pPr>
            <a:endParaRPr lang="en-US" sz="1600" dirty="0">
              <a:latin typeface="Constantia" pitchFamily="18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0" y="1905000"/>
            <a:ext cx="9144000" cy="135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8" tIns="45657" rIns="91298" bIns="45657">
            <a:spAutoFit/>
          </a:bodyPr>
          <a:lstStyle/>
          <a:p>
            <a:pPr defTabSz="3132138">
              <a:spcBef>
                <a:spcPct val="50000"/>
              </a:spcBef>
            </a:pPr>
            <a:endParaRPr lang="en-US" sz="1000" dirty="0" smtClean="0">
              <a:latin typeface="Constantia" pitchFamily="18" charset="0"/>
              <a:cs typeface="Osaka"/>
            </a:endParaRPr>
          </a:p>
          <a:p>
            <a:pPr algn="ctr" defTabSz="3132138">
              <a:spcBef>
                <a:spcPct val="50000"/>
              </a:spcBef>
            </a:pPr>
            <a:r>
              <a:rPr lang="en-US" sz="2800" dirty="0" smtClean="0">
                <a:latin typeface="Constantia" pitchFamily="18" charset="0"/>
                <a:cs typeface="Osaka"/>
              </a:rPr>
              <a:t>Jared Bartell,  Mallika Fairchild, PhD,  Ranu Jung, PhD</a:t>
            </a:r>
          </a:p>
          <a:p>
            <a:pPr algn="ctr" defTabSz="3132138">
              <a:spcBef>
                <a:spcPct val="50000"/>
              </a:spcBef>
            </a:pPr>
            <a:r>
              <a:rPr lang="en-US" sz="2000" dirty="0" smtClean="0">
                <a:latin typeface="Constantia" pitchFamily="18" charset="0"/>
                <a:cs typeface="Osaka"/>
              </a:rPr>
              <a:t>Contact:  jbartell@asu.edu</a:t>
            </a:r>
            <a:endParaRPr lang="en-US" sz="2000" dirty="0">
              <a:latin typeface="Constantia" pitchFamily="18" charset="0"/>
              <a:cs typeface="Osaka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 b="44740"/>
          <a:stretch>
            <a:fillRect/>
          </a:stretch>
        </p:blipFill>
        <p:spPr bwMode="auto">
          <a:xfrm>
            <a:off x="304800" y="6019800"/>
            <a:ext cx="2743200" cy="6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A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867400"/>
            <a:ext cx="914400" cy="77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738241"/>
            <a:ext cx="838771" cy="1119759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0" y="2133600"/>
            <a:ext cx="5562600" cy="0"/>
          </a:xfrm>
          <a:prstGeom prst="line">
            <a:avLst/>
          </a:prstGeom>
          <a:ln w="9525">
            <a:gradFill flip="none" rotWithShape="1">
              <a:gsLst>
                <a:gs pos="82000">
                  <a:schemeClr val="tx2">
                    <a:lumMod val="50000"/>
                  </a:schemeClr>
                </a:gs>
                <a:gs pos="100000">
                  <a:srgbClr val="F0EBD5">
                    <a:alpha val="0"/>
                  </a:srgbClr>
                </a:gs>
                <a:gs pos="100000">
                  <a:srgbClr val="D1C39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orbel" pitchFamily="34" charset="0"/>
                <a:ea typeface="+mj-ea"/>
                <a:cs typeface="+mj-cs"/>
              </a:rPr>
              <a:t>Interlimb coordination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8200" y="1066800"/>
            <a:ext cx="6400800" cy="6036885"/>
            <a:chOff x="762000" y="1143000"/>
            <a:chExt cx="7239000" cy="6570285"/>
          </a:xfrm>
        </p:grpSpPr>
        <p:sp>
          <p:nvSpPr>
            <p:cNvPr id="9" name="Rectangle 8"/>
            <p:cNvSpPr/>
            <p:nvPr/>
          </p:nvSpPr>
          <p:spPr>
            <a:xfrm>
              <a:off x="762000" y="1219200"/>
              <a:ext cx="1752600" cy="649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400" b="1" dirty="0" smtClean="0">
                <a:latin typeface="Candara" pitchFamily="34" charset="0"/>
              </a:endParaRPr>
            </a:p>
            <a:p>
              <a:pPr algn="r"/>
              <a:r>
                <a:rPr lang="en-US" sz="2800" b="1" dirty="0" smtClean="0">
                  <a:solidFill>
                    <a:schemeClr val="tx2"/>
                  </a:solidFill>
                  <a:latin typeface="Candara" pitchFamily="34" charset="0"/>
                </a:rPr>
                <a:t>Pre-Injury		</a:t>
              </a:r>
              <a:r>
                <a:rPr lang="en-US" sz="4000" b="1" dirty="0" smtClean="0">
                  <a:solidFill>
                    <a:schemeClr val="tx2"/>
                  </a:solidFill>
                  <a:latin typeface="Candara" pitchFamily="34" charset="0"/>
                </a:rPr>
                <a:t>	</a:t>
              </a:r>
              <a:endParaRPr lang="en-US" sz="4400" b="1" dirty="0" smtClean="0">
                <a:solidFill>
                  <a:schemeClr val="tx2"/>
                </a:solidFill>
                <a:latin typeface="Candara" pitchFamily="34" charset="0"/>
              </a:endParaRPr>
            </a:p>
            <a:p>
              <a:pPr algn="r">
                <a:tabLst>
                  <a:tab pos="342900" algn="l"/>
                </a:tabLst>
              </a:pPr>
              <a:r>
                <a:rPr lang="en-US" sz="2800" b="1" dirty="0" smtClean="0">
                  <a:solidFill>
                    <a:schemeClr val="tx2"/>
                  </a:solidFill>
                  <a:latin typeface="Candara" pitchFamily="34" charset="0"/>
                </a:rPr>
                <a:t>	2 WPI				</a:t>
              </a:r>
              <a:r>
                <a:rPr lang="en-US" sz="1600" b="1" dirty="0" smtClean="0">
                  <a:solidFill>
                    <a:schemeClr val="tx2"/>
                  </a:solidFill>
                  <a:latin typeface="Candara" pitchFamily="34" charset="0"/>
                </a:rPr>
                <a:t>				</a:t>
              </a:r>
            </a:p>
            <a:p>
              <a:pPr algn="r">
                <a:tabLst>
                  <a:tab pos="342900" algn="l"/>
                </a:tabLst>
              </a:pPr>
              <a:endParaRPr lang="en-US" sz="1200" b="1" dirty="0" smtClean="0">
                <a:solidFill>
                  <a:schemeClr val="tx2"/>
                </a:solidFill>
                <a:latin typeface="Candara" pitchFamily="34" charset="0"/>
              </a:endParaRPr>
            </a:p>
            <a:p>
              <a:pPr algn="r">
                <a:tabLst>
                  <a:tab pos="342900" algn="l"/>
                </a:tabLst>
              </a:pPr>
              <a:r>
                <a:rPr lang="en-US" sz="2800" b="1" dirty="0" smtClean="0">
                  <a:solidFill>
                    <a:schemeClr val="tx2"/>
                  </a:solidFill>
                  <a:latin typeface="Candara" pitchFamily="34" charset="0"/>
                </a:rPr>
                <a:t>	6 WPI</a:t>
              </a:r>
              <a:r>
                <a:rPr lang="en-US" sz="2800" b="1" dirty="0" smtClean="0">
                  <a:latin typeface="Candara" pitchFamily="34" charset="0"/>
                </a:rPr>
                <a:t>								</a:t>
              </a:r>
              <a:endParaRPr lang="en-US" sz="2800" b="1" dirty="0">
                <a:latin typeface="Candara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67000" y="1143000"/>
              <a:ext cx="5334000" cy="5515862"/>
              <a:chOff x="1524000" y="1219200"/>
              <a:chExt cx="5334000" cy="5515862"/>
            </a:xfrm>
          </p:grpSpPr>
          <p:pic>
            <p:nvPicPr>
              <p:cNvPr id="10" name="Picture 9" descr="956r23pre AnglesVsTim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0" y="1219200"/>
                <a:ext cx="5334000" cy="1705861"/>
              </a:xfrm>
              <a:prstGeom prst="rect">
                <a:avLst/>
              </a:prstGeom>
            </p:spPr>
          </p:pic>
          <p:pic>
            <p:nvPicPr>
              <p:cNvPr id="11" name="Picture 10" descr="956r23dpi14 AnglesVsTime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24000" y="3124200"/>
                <a:ext cx="5334000" cy="1705862"/>
              </a:xfrm>
              <a:prstGeom prst="rect">
                <a:avLst/>
              </a:prstGeom>
            </p:spPr>
          </p:pic>
          <p:pic>
            <p:nvPicPr>
              <p:cNvPr id="13" name="Picture 12" descr="956r23dpi42 AnglesVsTim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24000" y="5029200"/>
                <a:ext cx="5334000" cy="170586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orbel" pitchFamily="34" charset="0"/>
                <a:ea typeface="+mj-ea"/>
                <a:cs typeface="+mj-cs"/>
              </a:rPr>
              <a:t>Interlimb coordination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11269" name="Line 10"/>
          <p:cNvSpPr>
            <a:spLocks noChangeShapeType="1"/>
          </p:cNvSpPr>
          <p:nvPr/>
        </p:nvSpPr>
        <p:spPr bwMode="auto">
          <a:xfrm flipH="1">
            <a:off x="5346700" y="2743200"/>
            <a:ext cx="4572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11"/>
          <p:cNvSpPr>
            <a:spLocks noChangeShapeType="1"/>
          </p:cNvSpPr>
          <p:nvPr/>
        </p:nvSpPr>
        <p:spPr bwMode="auto">
          <a:xfrm flipH="1">
            <a:off x="5334000" y="1524000"/>
            <a:ext cx="4572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5334000" y="3810000"/>
            <a:ext cx="4572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5775325" y="1355725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Candara" pitchFamily="34" charset="0"/>
              </a:rPr>
              <a:t>Figure 8 pattern</a:t>
            </a:r>
            <a:endParaRPr lang="en-US" sz="20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5791200" y="25908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Candara" pitchFamily="34" charset="0"/>
              </a:rPr>
              <a:t>Cruciform variation</a:t>
            </a:r>
            <a:endParaRPr lang="en-US" sz="20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5791200" y="3657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Candara" pitchFamily="34" charset="0"/>
              </a:rPr>
              <a:t>Overextension</a:t>
            </a:r>
            <a:endParaRPr lang="en-US" sz="20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4267200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andara" pitchFamily="34" charset="0"/>
                <a:cs typeface="Osaka"/>
              </a:rPr>
              <a:t>By 6wpi, greater improvement in </a:t>
            </a:r>
            <a:r>
              <a:rPr lang="en-US" sz="2400" b="1" dirty="0" err="1" smtClean="0">
                <a:solidFill>
                  <a:schemeClr val="tx2"/>
                </a:solidFill>
                <a:latin typeface="Candara" pitchFamily="34" charset="0"/>
                <a:cs typeface="Osaka"/>
              </a:rPr>
              <a:t>interlimb</a:t>
            </a:r>
            <a:r>
              <a:rPr lang="en-US" sz="2400" b="1" dirty="0" smtClean="0">
                <a:solidFill>
                  <a:schemeClr val="tx2"/>
                </a:solidFill>
                <a:latin typeface="Candara" pitchFamily="34" charset="0"/>
                <a:cs typeface="Osaka"/>
              </a:rPr>
              <a:t> coordination for all joint angles in TT group, compared to NT group.</a:t>
            </a:r>
            <a:endParaRPr lang="en-US" sz="24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4724400" cy="565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-342900" y="3771900"/>
            <a:ext cx="5410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1104900" y="3771900"/>
            <a:ext cx="5410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andara" pitchFamily="34" charset="0"/>
              </a:rPr>
              <a:t>Swing</a:t>
            </a:r>
            <a:r>
              <a:rPr lang="en-US" sz="2000" b="1" dirty="0" smtClean="0">
                <a:latin typeface="Candara" pitchFamily="34" charset="0"/>
              </a:rPr>
              <a:t> </a:t>
            </a:r>
            <a:r>
              <a:rPr lang="en-US" sz="2000" b="1" dirty="0">
                <a:latin typeface="Candara" pitchFamily="34" charset="0"/>
              </a:rPr>
              <a:t>and </a:t>
            </a:r>
            <a:r>
              <a:rPr lang="en-US" sz="2000" b="1" dirty="0" smtClean="0">
                <a:latin typeface="Candara" pitchFamily="34" charset="0"/>
              </a:rPr>
              <a:t>Stance Phase </a:t>
            </a:r>
            <a:r>
              <a:rPr lang="en-US" sz="2000" b="1" dirty="0">
                <a:latin typeface="Candara" pitchFamily="34" charset="0"/>
              </a:rPr>
              <a:t>D</a:t>
            </a:r>
            <a:r>
              <a:rPr lang="en-US" sz="2000" b="1" dirty="0" smtClean="0">
                <a:latin typeface="Candara" pitchFamily="34" charset="0"/>
              </a:rPr>
              <a:t>urations </a:t>
            </a:r>
            <a:r>
              <a:rPr lang="en-US" sz="2000" b="1" dirty="0">
                <a:latin typeface="Candara" pitchFamily="34" charset="0"/>
              </a:rPr>
              <a:t>and </a:t>
            </a:r>
            <a:r>
              <a:rPr lang="en-US" sz="2000" b="1" dirty="0" smtClean="0">
                <a:latin typeface="Candara" pitchFamily="34" charset="0"/>
              </a:rPr>
              <a:t>Footfall </a:t>
            </a:r>
            <a:r>
              <a:rPr lang="en-US" sz="2000" b="1" dirty="0">
                <a:latin typeface="Candara" pitchFamily="34" charset="0"/>
              </a:rPr>
              <a:t>P</a:t>
            </a:r>
            <a:r>
              <a:rPr lang="en-US" sz="2000" b="1" dirty="0" smtClean="0">
                <a:latin typeface="Candara" pitchFamily="34" charset="0"/>
              </a:rPr>
              <a:t>attern </a:t>
            </a:r>
            <a:r>
              <a:rPr lang="en-US" sz="2000" b="1" dirty="0">
                <a:latin typeface="Candara" pitchFamily="34" charset="0"/>
              </a:rPr>
              <a:t>O</a:t>
            </a:r>
            <a:r>
              <a:rPr lang="en-US" sz="2000" b="1" dirty="0" smtClean="0">
                <a:latin typeface="Candara" pitchFamily="34" charset="0"/>
              </a:rPr>
              <a:t>ver </a:t>
            </a:r>
            <a:r>
              <a:rPr lang="en-US" sz="2000" b="1" dirty="0">
                <a:latin typeface="Candara" pitchFamily="34" charset="0"/>
              </a:rPr>
              <a:t>T</a:t>
            </a:r>
            <a:r>
              <a:rPr lang="en-US" sz="2000" b="1" dirty="0" smtClean="0">
                <a:latin typeface="Candara" pitchFamily="34" charset="0"/>
              </a:rPr>
              <a:t>ime </a:t>
            </a:r>
            <a:r>
              <a:rPr lang="en-US" sz="2000" b="1" dirty="0">
                <a:latin typeface="Candara" pitchFamily="34" charset="0"/>
              </a:rPr>
              <a:t>(4 cycles)</a:t>
            </a:r>
            <a:r>
              <a:rPr lang="en-US" sz="2000" b="1" i="1" dirty="0">
                <a:latin typeface="Candara" pitchFamily="34" charset="0"/>
              </a:rPr>
              <a:t>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-730" y="5821364"/>
            <a:ext cx="9144285" cy="788767"/>
            <a:chOff x="-18" y="3322"/>
            <a:chExt cx="5594" cy="475"/>
          </a:xfrm>
        </p:grpSpPr>
        <p:sp>
          <p:nvSpPr>
            <p:cNvPr id="9226" name="Rectangle 7"/>
            <p:cNvSpPr>
              <a:spLocks noChangeArrowheads="1"/>
            </p:cNvSpPr>
            <p:nvPr/>
          </p:nvSpPr>
          <p:spPr bwMode="auto">
            <a:xfrm>
              <a:off x="-18" y="3556"/>
              <a:ext cx="559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ndara" pitchFamily="34" charset="0"/>
                </a:rPr>
                <a:t>Hindlimb (HL) and forelimb (FL) L: Left and R: Right. </a:t>
              </a:r>
            </a:p>
          </p:txBody>
        </p:sp>
        <p:sp>
          <p:nvSpPr>
            <p:cNvPr id="9227" name="Rectangle 12"/>
            <p:cNvSpPr>
              <a:spLocks noChangeArrowheads="1"/>
            </p:cNvSpPr>
            <p:nvPr/>
          </p:nvSpPr>
          <p:spPr bwMode="auto">
            <a:xfrm>
              <a:off x="1344" y="3408"/>
              <a:ext cx="528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pitchFamily="34" charset="0"/>
              </a:endParaRPr>
            </a:p>
          </p:txBody>
        </p:sp>
        <p:sp>
          <p:nvSpPr>
            <p:cNvPr id="9228" name="Text Box 13"/>
            <p:cNvSpPr txBox="1">
              <a:spLocks noChangeArrowheads="1"/>
            </p:cNvSpPr>
            <p:nvPr/>
          </p:nvSpPr>
          <p:spPr bwMode="auto">
            <a:xfrm>
              <a:off x="1862" y="332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STANCE</a:t>
              </a:r>
            </a:p>
          </p:txBody>
        </p:sp>
        <p:sp>
          <p:nvSpPr>
            <p:cNvPr id="9229" name="Rectangle 14"/>
            <p:cNvSpPr>
              <a:spLocks noChangeArrowheads="1"/>
            </p:cNvSpPr>
            <p:nvPr/>
          </p:nvSpPr>
          <p:spPr bwMode="auto">
            <a:xfrm>
              <a:off x="2928" y="3408"/>
              <a:ext cx="528" cy="9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pitchFamily="34" charset="0"/>
              </a:endParaRPr>
            </a:p>
          </p:txBody>
        </p:sp>
        <p:sp>
          <p:nvSpPr>
            <p:cNvPr id="9230" name="Text Box 15"/>
            <p:cNvSpPr txBox="1">
              <a:spLocks noChangeArrowheads="1"/>
            </p:cNvSpPr>
            <p:nvPr/>
          </p:nvSpPr>
          <p:spPr bwMode="auto">
            <a:xfrm>
              <a:off x="3446" y="333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SWING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1524000"/>
            <a:ext cx="7018474" cy="4114799"/>
            <a:chOff x="220526" y="1219201"/>
            <a:chExt cx="7704274" cy="4572000"/>
          </a:xfrm>
        </p:grpSpPr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220526" y="1219201"/>
              <a:ext cx="7704274" cy="4572000"/>
              <a:chOff x="49" y="568"/>
              <a:chExt cx="5231" cy="2955"/>
            </a:xfrm>
          </p:grpSpPr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6983"/>
              <a:stretch>
                <a:fillRect/>
              </a:stretch>
            </p:blipFill>
            <p:spPr bwMode="auto">
              <a:xfrm>
                <a:off x="624" y="568"/>
                <a:ext cx="4656" cy="29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1" name="Text Box 8"/>
              <p:cNvSpPr txBox="1">
                <a:spLocks noChangeArrowheads="1"/>
              </p:cNvSpPr>
              <p:nvPr/>
            </p:nvSpPr>
            <p:spPr bwMode="auto">
              <a:xfrm>
                <a:off x="96" y="843"/>
                <a:ext cx="91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Arial" pitchFamily="34" charset="0"/>
                  </a:rPr>
                  <a:t>TT Pre </a:t>
                </a:r>
                <a:r>
                  <a:rPr lang="en-US" sz="1600" dirty="0">
                    <a:latin typeface="Arial" pitchFamily="34" charset="0"/>
                  </a:rPr>
                  <a:t>1:1</a:t>
                </a:r>
              </a:p>
            </p:txBody>
          </p:sp>
          <p:sp>
            <p:nvSpPr>
              <p:cNvPr id="9222" name="Text Box 9"/>
              <p:cNvSpPr txBox="1">
                <a:spLocks noChangeArrowheads="1"/>
              </p:cNvSpPr>
              <p:nvPr/>
            </p:nvSpPr>
            <p:spPr bwMode="auto">
              <a:xfrm>
                <a:off x="49" y="1506"/>
                <a:ext cx="959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Arial" pitchFamily="34" charset="0"/>
                  </a:rPr>
                  <a:t>NT 6wpi1:1</a:t>
                </a:r>
                <a:endParaRPr lang="en-US" sz="1600" dirty="0">
                  <a:latin typeface="Arial" pitchFamily="34" charset="0"/>
                </a:endParaRPr>
              </a:p>
            </p:txBody>
          </p:sp>
          <p:sp>
            <p:nvSpPr>
              <p:cNvPr id="9223" name="Text Box 10"/>
              <p:cNvSpPr txBox="1">
                <a:spLocks noChangeArrowheads="1"/>
              </p:cNvSpPr>
              <p:nvPr/>
            </p:nvSpPr>
            <p:spPr bwMode="auto">
              <a:xfrm>
                <a:off x="54" y="2193"/>
                <a:ext cx="100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Arial" pitchFamily="34" charset="0"/>
                  </a:rPr>
                  <a:t>TT 6wpi </a:t>
                </a:r>
                <a:r>
                  <a:rPr lang="en-US" sz="1600" dirty="0">
                    <a:latin typeface="Arial" pitchFamily="34" charset="0"/>
                  </a:rPr>
                  <a:t>1:1</a:t>
                </a:r>
              </a:p>
            </p:txBody>
          </p:sp>
          <p:sp>
            <p:nvSpPr>
              <p:cNvPr id="9224" name="Text Box 11"/>
              <p:cNvSpPr txBox="1">
                <a:spLocks noChangeArrowheads="1"/>
              </p:cNvSpPr>
              <p:nvPr/>
            </p:nvSpPr>
            <p:spPr bwMode="auto">
              <a:xfrm>
                <a:off x="54" y="2883"/>
                <a:ext cx="103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Arial" pitchFamily="34" charset="0"/>
                  </a:rPr>
                  <a:t>TT 6wpi </a:t>
                </a:r>
                <a:r>
                  <a:rPr lang="en-US" sz="1600" dirty="0">
                    <a:latin typeface="Arial" pitchFamily="34" charset="0"/>
                  </a:rPr>
                  <a:t>2:1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387818" y="2489201"/>
              <a:ext cx="685962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orbel" pitchFamily="34" charset="0"/>
                <a:ea typeface="+mj-ea"/>
                <a:cs typeface="+mj-cs"/>
              </a:rPr>
              <a:t>Interlimb coordination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2514600"/>
            <a:ext cx="213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andara" pitchFamily="34" charset="0"/>
              </a:rPr>
              <a:t>Stance/swing durations remain altered by 6wpi, however TT group </a:t>
            </a:r>
            <a:r>
              <a:rPr lang="en-US" sz="2000" b="1" dirty="0" smtClean="0">
                <a:solidFill>
                  <a:schemeClr val="tx2"/>
                </a:solidFill>
                <a:latin typeface="Candara" pitchFamily="34" charset="0"/>
              </a:rPr>
              <a:t>with 2FL:1HL compensatory coordination shows </a:t>
            </a:r>
            <a:r>
              <a:rPr lang="en-US" sz="2000" b="1" dirty="0" smtClean="0">
                <a:solidFill>
                  <a:schemeClr val="tx2"/>
                </a:solidFill>
                <a:latin typeface="Candara" pitchFamily="34" charset="0"/>
              </a:rPr>
              <a:t>greater improvement</a:t>
            </a:r>
            <a:endParaRPr lang="en-US" sz="20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05600" y="1828800"/>
            <a:ext cx="2286000" cy="338554"/>
            <a:chOff x="6705600" y="1752600"/>
            <a:chExt cx="2286000" cy="338554"/>
          </a:xfrm>
        </p:grpSpPr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6705600" y="1905000"/>
              <a:ext cx="30480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7010400" y="1752600"/>
              <a:ext cx="198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tx2"/>
                  </a:solidFill>
                  <a:latin typeface="Candara" pitchFamily="34" charset="0"/>
                </a:rPr>
                <a:t>Normal gait pattern</a:t>
              </a:r>
              <a:endParaRPr lang="en-US" sz="1600" b="1" dirty="0">
                <a:solidFill>
                  <a:schemeClr val="tx2"/>
                </a:solidFill>
                <a:latin typeface="Candara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381000" y="3581400"/>
            <a:ext cx="62490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orbel" pitchFamily="34" charset="0"/>
                <a:ea typeface="+mj-ea"/>
                <a:cs typeface="+mj-cs"/>
              </a:rPr>
              <a:t>Summary of Results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32967">
              <a:buFont typeface="Wingdings" pitchFamily="2" charset="2"/>
              <a:buChar char="Ø"/>
              <a:tabLst>
                <a:tab pos="457200" algn="l"/>
                <a:tab pos="8001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 8/8 of the TT animals, as opposed to only 2/4 of the NT 		animals were able to successfully walk on the 		treadmill at 6 </a:t>
            </a:r>
            <a:r>
              <a:rPr lang="en-US" sz="2800" b="1" dirty="0" err="1" smtClean="0">
                <a:solidFill>
                  <a:schemeClr val="tx2"/>
                </a:solidFill>
                <a:latin typeface="Candara" pitchFamily="34" charset="0"/>
              </a:rPr>
              <a:t>wpi</a:t>
            </a: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. </a:t>
            </a:r>
          </a:p>
          <a:p>
            <a:pPr defTabSz="3132967">
              <a:buFont typeface="Wingdings" pitchFamily="2" charset="2"/>
              <a:buChar char="Ø"/>
              <a:tabLst>
                <a:tab pos="457200" algn="l"/>
                <a:tab pos="800100" algn="l"/>
              </a:tabLst>
            </a:pPr>
            <a:endParaRPr lang="en-US" sz="900" b="1" dirty="0" smtClean="0">
              <a:solidFill>
                <a:schemeClr val="tx2"/>
              </a:solidFill>
              <a:latin typeface="Candara" pitchFamily="34" charset="0"/>
            </a:endParaRPr>
          </a:p>
          <a:p>
            <a:pPr defTabSz="3132967">
              <a:buFont typeface="Wingdings" pitchFamily="2" charset="2"/>
              <a:buChar char="Ø"/>
              <a:tabLst>
                <a:tab pos="457200" algn="l"/>
                <a:tab pos="8001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 Joint angles and footfall patterns showed altered stance 		and swing durations for the 6wpi animals, however 		the TT group showed greater improvement. </a:t>
            </a:r>
            <a:endParaRPr lang="en-US" sz="900" b="1" dirty="0" smtClean="0">
              <a:solidFill>
                <a:schemeClr val="tx2"/>
              </a:solidFill>
              <a:latin typeface="Candara" pitchFamily="34" charset="0"/>
            </a:endParaRPr>
          </a:p>
          <a:p>
            <a:pPr lvl="2" defTabSz="3132967">
              <a:tabLst>
                <a:tab pos="457200" algn="l"/>
                <a:tab pos="800100" algn="l"/>
              </a:tabLst>
            </a:pPr>
            <a:endParaRPr lang="en-US" sz="900" b="1" dirty="0" smtClean="0">
              <a:solidFill>
                <a:schemeClr val="tx2"/>
              </a:solidFill>
              <a:latin typeface="Candara" pitchFamily="34" charset="0"/>
            </a:endParaRPr>
          </a:p>
          <a:p>
            <a:pPr defTabSz="3132967">
              <a:buFont typeface="Wingdings" pitchFamily="2" charset="2"/>
              <a:buChar char="Ø"/>
              <a:tabLst>
                <a:tab pos="457200" algn="l"/>
                <a:tab pos="8001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 Intralimb coordination differences between NT and TT 		at 6wpi not significant.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rbel" pitchFamily="34" charset="0"/>
              </a:rPr>
              <a:t>Future Research</a:t>
            </a:r>
            <a:endParaRPr lang="en-US" sz="40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defTabSz="3132967">
              <a:buFont typeface="Wingdings" pitchFamily="2" charset="2"/>
              <a:buChar char="Ø"/>
              <a:tabLst>
                <a:tab pos="571500" algn="l"/>
                <a:tab pos="9144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  	Use combinatorial therapies such as neuromuscular 		electrical stimulation along with treadmill therapy 		to improve recovery of sensorimotor function by 		targeting specific structural plasticity.</a:t>
            </a:r>
          </a:p>
          <a:p>
            <a:pPr marL="114300" defTabSz="3132967">
              <a:buFont typeface="Wingdings" pitchFamily="2" charset="2"/>
              <a:buChar char="Ø"/>
              <a:tabLst>
                <a:tab pos="571500" algn="l"/>
                <a:tab pos="914400" algn="l"/>
              </a:tabLst>
            </a:pPr>
            <a:endParaRPr lang="en-US" sz="2800" b="1" dirty="0" smtClean="0">
              <a:solidFill>
                <a:schemeClr val="tx2"/>
              </a:solidFill>
              <a:latin typeface="Candara" pitchFamily="34" charset="0"/>
            </a:endParaRPr>
          </a:p>
          <a:p>
            <a:pPr marL="114300" defTabSz="3132967">
              <a:buFont typeface="Wingdings" pitchFamily="2" charset="2"/>
              <a:buChar char="Ø"/>
              <a:tabLst>
                <a:tab pos="571500" algn="l"/>
                <a:tab pos="9144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 	Compare / combine additional therapies for SCI.</a:t>
            </a:r>
          </a:p>
          <a:p>
            <a:pPr marL="114300" defTabSz="3132967">
              <a:buFont typeface="Wingdings" pitchFamily="2" charset="2"/>
              <a:buChar char="Ø"/>
              <a:tabLst>
                <a:tab pos="571500" algn="l"/>
                <a:tab pos="914400" algn="l"/>
              </a:tabLst>
            </a:pPr>
            <a:endParaRPr lang="en-US" sz="2800" b="1" dirty="0" smtClean="0">
              <a:solidFill>
                <a:schemeClr val="tx2"/>
              </a:solidFill>
              <a:latin typeface="Candara" pitchFamily="34" charset="0"/>
            </a:endParaRPr>
          </a:p>
          <a:p>
            <a:pPr marL="114300" defTabSz="3132967">
              <a:buFont typeface="Wingdings" pitchFamily="2" charset="2"/>
              <a:buChar char="Ø"/>
              <a:tabLst>
                <a:tab pos="571500" algn="l"/>
                <a:tab pos="9144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 	Better understand recovery mechanisms.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295400"/>
            <a:ext cx="1600771" cy="2137029"/>
          </a:xfrm>
          <a:prstGeom prst="rect">
            <a:avLst/>
          </a:prstGeom>
          <a:noFill/>
        </p:spPr>
      </p:pic>
      <p:pic>
        <p:nvPicPr>
          <p:cNvPr id="17410" name="Picture 11" descr="A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62600"/>
            <a:ext cx="8826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495800"/>
          </a:xfrm>
        </p:spPr>
        <p:txBody>
          <a:bodyPr>
            <a:noAutofit/>
          </a:bodyPr>
          <a:lstStyle/>
          <a:p>
            <a:pPr marL="125413" indent="9525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>
                <a:latin typeface="Candara" pitchFamily="34" charset="0"/>
              </a:rPr>
              <a:t>Mallika Fairchild</a:t>
            </a:r>
          </a:p>
          <a:p>
            <a:pPr marL="125413" indent="9525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 smtClean="0">
                <a:latin typeface="Candara" pitchFamily="34" charset="0"/>
              </a:rPr>
              <a:t>Center for Adaptive Neural Systems, Harrington </a:t>
            </a:r>
            <a:r>
              <a:rPr lang="en-US" sz="1600" b="1" dirty="0" smtClean="0">
                <a:latin typeface="Candara" pitchFamily="34" charset="0"/>
              </a:rPr>
              <a:t>Bioengineering</a:t>
            </a:r>
            <a:r>
              <a:rPr lang="en-US" sz="1600" b="1" dirty="0" smtClean="0">
                <a:latin typeface="Candara" pitchFamily="34" charset="0"/>
              </a:rPr>
              <a:t>, ASU</a:t>
            </a:r>
          </a:p>
          <a:p>
            <a:pPr marL="125413" indent="9525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>
                <a:latin typeface="Candara" pitchFamily="34" charset="0"/>
              </a:rPr>
              <a:t>Brian </a:t>
            </a:r>
            <a:r>
              <a:rPr lang="en-US" sz="2800" b="1" dirty="0" err="1" smtClean="0">
                <a:latin typeface="Candara" pitchFamily="34" charset="0"/>
              </a:rPr>
              <a:t>Hillen</a:t>
            </a:r>
            <a:endParaRPr lang="en-US" sz="2800" b="1" dirty="0" smtClean="0">
              <a:latin typeface="Candara" pitchFamily="34" charset="0"/>
            </a:endParaRPr>
          </a:p>
          <a:p>
            <a:pPr marL="125413" indent="9525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 smtClean="0">
                <a:latin typeface="Candara" pitchFamily="34" charset="0"/>
              </a:rPr>
              <a:t>Center for Adaptive Neural Systems, Harrington </a:t>
            </a:r>
            <a:r>
              <a:rPr lang="en-US" sz="1600" b="1" dirty="0" smtClean="0">
                <a:latin typeface="Candara" pitchFamily="34" charset="0"/>
              </a:rPr>
              <a:t>Bioengineering</a:t>
            </a:r>
            <a:r>
              <a:rPr lang="en-US" sz="1600" b="1" dirty="0" smtClean="0">
                <a:latin typeface="Candara" pitchFamily="34" charset="0"/>
              </a:rPr>
              <a:t>, ASU</a:t>
            </a:r>
          </a:p>
          <a:p>
            <a:pPr marL="125413" indent="9525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>
                <a:latin typeface="Candara" pitchFamily="34" charset="0"/>
              </a:rPr>
              <a:t>Alex </a:t>
            </a:r>
            <a:r>
              <a:rPr lang="en-US" sz="2800" b="1" dirty="0" err="1" smtClean="0">
                <a:latin typeface="Candara" pitchFamily="34" charset="0"/>
              </a:rPr>
              <a:t>Iarkov</a:t>
            </a:r>
            <a:r>
              <a:rPr lang="en-US" sz="2800" b="1" dirty="0" smtClean="0">
                <a:latin typeface="Candara" pitchFamily="34" charset="0"/>
              </a:rPr>
              <a:t>, PhD</a:t>
            </a:r>
          </a:p>
          <a:p>
            <a:pPr marL="125413" indent="9525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 smtClean="0">
                <a:latin typeface="Candara" pitchFamily="34" charset="0"/>
              </a:rPr>
              <a:t>Center for Adaptive Neural </a:t>
            </a:r>
            <a:r>
              <a:rPr lang="en-US" sz="1600" b="1" dirty="0" smtClean="0">
                <a:latin typeface="Candara" pitchFamily="34" charset="0"/>
              </a:rPr>
              <a:t>Systems, ASU</a:t>
            </a:r>
            <a:endParaRPr lang="en-US" sz="1600" b="1" dirty="0" smtClean="0">
              <a:latin typeface="Candara" pitchFamily="34" charset="0"/>
            </a:endParaRPr>
          </a:p>
          <a:p>
            <a:pPr marL="125413" indent="9525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2800" b="1" dirty="0" smtClean="0">
                <a:latin typeface="Candara" pitchFamily="34" charset="0"/>
              </a:rPr>
              <a:t>Ronald Hammer, PhD</a:t>
            </a:r>
          </a:p>
          <a:p>
            <a:pPr marL="125413" indent="9525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600" b="1" dirty="0" smtClean="0">
                <a:latin typeface="Candara" pitchFamily="34" charset="0"/>
              </a:rPr>
              <a:t>Department of Psychology, ASU; U of A College of Medicine – Phoenix</a:t>
            </a:r>
          </a:p>
          <a:p>
            <a:pPr marL="125413" indent="9525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2800" b="1" dirty="0" smtClean="0">
                <a:latin typeface="Candara" pitchFamily="34" charset="0"/>
              </a:rPr>
              <a:t>Ranu Jung, PhD</a:t>
            </a:r>
          </a:p>
          <a:p>
            <a:pPr marL="125413" indent="9525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600" b="1" dirty="0" smtClean="0">
                <a:latin typeface="Candara" pitchFamily="34" charset="0"/>
              </a:rPr>
              <a:t>Center for Adaptive Neural Systems, Harrington </a:t>
            </a:r>
            <a:r>
              <a:rPr lang="en-US" sz="1600" b="1" dirty="0" smtClean="0">
                <a:latin typeface="Candara" pitchFamily="34" charset="0"/>
              </a:rPr>
              <a:t>Bioengineering</a:t>
            </a:r>
            <a:r>
              <a:rPr lang="en-US" sz="1600" b="1" dirty="0" smtClean="0">
                <a:latin typeface="Candara" pitchFamily="34" charset="0"/>
              </a:rPr>
              <a:t>, ASU</a:t>
            </a:r>
          </a:p>
          <a:p>
            <a:pPr marL="125413" indent="9525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sz="800" b="1" dirty="0" smtClean="0">
              <a:latin typeface="Corbel" pitchFamily="34" charset="0"/>
            </a:endParaRPr>
          </a:p>
          <a:p>
            <a:pPr marL="125413" indent="9525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2000" b="1" dirty="0" smtClean="0">
                <a:latin typeface="Candara" pitchFamily="34" charset="0"/>
              </a:rPr>
              <a:t>Supported by SFAZ CAA0282‐08.</a:t>
            </a:r>
          </a:p>
          <a:p>
            <a:pPr marL="125413" indent="9525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cap="small" dirty="0" smtClean="0">
                <a:latin typeface="Candara" pitchFamily="34" charset="0"/>
              </a:rPr>
              <a:t>				Thank you!</a:t>
            </a:r>
          </a:p>
          <a:p>
            <a:pPr marL="233363" indent="9525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>
              <a:latin typeface="Candara" pitchFamily="34" charset="0"/>
            </a:endParaRPr>
          </a:p>
          <a:p>
            <a:pPr marL="233363" indent="9525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>
              <a:latin typeface="Candara" pitchFamily="34" charset="0"/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828800" y="6172200"/>
            <a:ext cx="548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http://ans.asu.edu</a:t>
            </a:r>
          </a:p>
        </p:txBody>
      </p:sp>
      <p:pic>
        <p:nvPicPr>
          <p:cNvPr id="11" name="Picture 10" descr="NAS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657600"/>
            <a:ext cx="1905000" cy="162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12" descr="ASU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715000"/>
            <a:ext cx="12938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orbel" pitchFamily="34" charset="0"/>
                <a:ea typeface="+mj-ea"/>
                <a:cs typeface="+mj-cs"/>
              </a:rPr>
              <a:t>Acknowledgments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rbel" pitchFamily="34" charset="0"/>
              </a:rPr>
              <a:t>Spinal Cord Injury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334000" cy="5715000"/>
          </a:xfrm>
        </p:spPr>
        <p:txBody>
          <a:bodyPr>
            <a:normAutofit/>
          </a:bodyPr>
          <a:lstStyle/>
          <a:p>
            <a:pPr marL="403225" indent="-403225" fontAlgn="auto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800" b="1" dirty="0" smtClean="0">
                <a:latin typeface="Candara" pitchFamily="34" charset="0"/>
                <a:cs typeface="Times New Roman" pitchFamily="18" charset="0"/>
              </a:rPr>
              <a:t>250,000 people in the United   	States currently living with 	spinal cord injury (SCI)</a:t>
            </a:r>
            <a:r>
              <a:rPr lang="en-US" sz="2800" b="1" baseline="30000" dirty="0" smtClean="0">
                <a:latin typeface="Candara" pitchFamily="34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Candara" pitchFamily="34" charset="0"/>
                <a:cs typeface="Times New Roman" pitchFamily="18" charset="0"/>
              </a:rPr>
              <a:t> </a:t>
            </a:r>
          </a:p>
          <a:p>
            <a:pPr marL="403225" indent="-403225" fontAlgn="auto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806450" algn="l"/>
              </a:tabLst>
              <a:defRPr/>
            </a:pPr>
            <a:endParaRPr lang="en-US" sz="900" b="1" dirty="0" smtClean="0">
              <a:latin typeface="Candara" pitchFamily="34" charset="0"/>
              <a:cs typeface="Times New Roman" pitchFamily="18" charset="0"/>
            </a:endParaRPr>
          </a:p>
          <a:p>
            <a:pPr marL="403225" indent="-403225" fontAlgn="auto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800" b="1" dirty="0" smtClean="0">
                <a:latin typeface="Candara" pitchFamily="34" charset="0"/>
                <a:cs typeface="Times New Roman" pitchFamily="18" charset="0"/>
              </a:rPr>
              <a:t>52% paraplegia</a:t>
            </a:r>
          </a:p>
          <a:p>
            <a:pPr marL="403225" indent="-403225" fontAlgn="auto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800" b="1" dirty="0" smtClean="0">
                <a:latin typeface="Candara" pitchFamily="34" charset="0"/>
                <a:cs typeface="Times New Roman" pitchFamily="18" charset="0"/>
              </a:rPr>
              <a:t>47% </a:t>
            </a:r>
            <a:r>
              <a:rPr lang="en-US" sz="2800" b="1" dirty="0" err="1" smtClean="0">
                <a:latin typeface="Candara" pitchFamily="34" charset="0"/>
                <a:cs typeface="Times New Roman" pitchFamily="18" charset="0"/>
              </a:rPr>
              <a:t>quadraplegia</a:t>
            </a:r>
            <a:endParaRPr lang="en-US" sz="2800" b="1" dirty="0" smtClean="0">
              <a:latin typeface="Candara" pitchFamily="34" charset="0"/>
              <a:cs typeface="Times New Roman" pitchFamily="18" charset="0"/>
            </a:endParaRPr>
          </a:p>
          <a:p>
            <a:pPr marL="403225" indent="-403225" fontAlgn="auto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806450" algn="l"/>
              </a:tabLst>
              <a:defRPr/>
            </a:pPr>
            <a:endParaRPr lang="en-US" sz="900" b="1" dirty="0" smtClean="0">
              <a:latin typeface="Candara" pitchFamily="34" charset="0"/>
              <a:cs typeface="Times New Roman" pitchFamily="18" charset="0"/>
            </a:endParaRPr>
          </a:p>
          <a:p>
            <a:pPr marL="403225" indent="-403225">
              <a:buClrTx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800" b="1" dirty="0" smtClean="0">
                <a:latin typeface="Candara" pitchFamily="34" charset="0"/>
              </a:rPr>
              <a:t>Estimated $9.7 billion each year</a:t>
            </a:r>
          </a:p>
          <a:p>
            <a:pPr marL="403225" indent="-403225" fontAlgn="auto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806450" algn="l"/>
              </a:tabLst>
              <a:defRPr/>
            </a:pPr>
            <a:endParaRPr lang="en-US" sz="900" b="1" dirty="0" smtClean="0">
              <a:latin typeface="Candara" pitchFamily="34" charset="0"/>
              <a:cs typeface="Times New Roman" pitchFamily="18" charset="0"/>
            </a:endParaRPr>
          </a:p>
          <a:p>
            <a:pPr marL="403225" indent="-403225" fontAlgn="auto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800" b="1" dirty="0" smtClean="0">
                <a:latin typeface="Candara" pitchFamily="34" charset="0"/>
                <a:cs typeface="Times New Roman" pitchFamily="18" charset="0"/>
              </a:rPr>
              <a:t>SCI population increasing</a:t>
            </a:r>
          </a:p>
          <a:p>
            <a:pPr marL="403225" indent="-403225" fontAlgn="auto">
              <a:spcAft>
                <a:spcPts val="0"/>
              </a:spcAft>
              <a:buClrTx/>
              <a:buNone/>
              <a:tabLst>
                <a:tab pos="806450" algn="l"/>
              </a:tabLst>
              <a:defRPr/>
            </a:pPr>
            <a:endParaRPr lang="en-US" sz="4800" b="1" dirty="0" smtClean="0">
              <a:solidFill>
                <a:schemeClr val="tx1"/>
              </a:solidFill>
              <a:latin typeface="Candara" pitchFamily="34" charset="0"/>
              <a:cs typeface="Times New Roman" pitchFamily="18" charset="0"/>
            </a:endParaRPr>
          </a:p>
          <a:p>
            <a:pPr marL="403225" indent="-403225" fontAlgn="auto">
              <a:spcAft>
                <a:spcPts val="0"/>
              </a:spcAft>
              <a:buClrTx/>
              <a:buNone/>
              <a:tabLst>
                <a:tab pos="806450" algn="l"/>
              </a:tabLst>
              <a:defRPr/>
            </a:pPr>
            <a:r>
              <a:rPr lang="en-US" sz="1400" b="1" baseline="30000" dirty="0" smtClean="0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Candara" pitchFamily="34" charset="0"/>
              </a:rPr>
              <a:t>Spinal Cord Injury Facts &amp; Statistics, 2009</a:t>
            </a:r>
            <a:endParaRPr lang="en-US" sz="1400" b="1" dirty="0" smtClean="0">
              <a:solidFill>
                <a:schemeClr val="tx1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6148" name="Picture 8" descr="Spinal Cord Inju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133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6800" y="6172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000" dirty="0" smtClean="0">
                <a:latin typeface="Arial" pitchFamily="34" charset="0"/>
                <a:cs typeface="Arial" pitchFamily="34" charset="0"/>
              </a:rPr>
              <a:t>http://www.sciam.com/article.cfm?id=nervous-system-restores-movement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Levels of Inju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505200" cy="448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rbel" pitchFamily="34" charset="0"/>
              </a:rPr>
              <a:t>Spinal Cord Injury Background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5562600" cy="4389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latin typeface="Candara" pitchFamily="34" charset="0"/>
              </a:rPr>
              <a:t>	Complete SCI: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600" b="1" dirty="0" smtClean="0">
                <a:latin typeface="Candara" pitchFamily="34" charset="0"/>
              </a:rPr>
              <a:t>Paralysis below lesion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600" b="1" dirty="0" smtClean="0">
                <a:latin typeface="Candara" pitchFamily="34" charset="0"/>
              </a:rPr>
              <a:t>Disappearance of all motor and 	sensory control</a:t>
            </a:r>
          </a:p>
          <a:p>
            <a:pPr lvl="1"/>
            <a:endParaRPr lang="en-US" sz="2600" b="1" dirty="0" smtClean="0">
              <a:latin typeface="Candara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Candara" pitchFamily="34" charset="0"/>
              </a:rPr>
              <a:t>	Incomplete SCI (</a:t>
            </a:r>
            <a:r>
              <a:rPr lang="en-US" sz="2800" b="1" dirty="0" err="1" smtClean="0">
                <a:latin typeface="Candara" pitchFamily="34" charset="0"/>
              </a:rPr>
              <a:t>iSCI</a:t>
            </a:r>
            <a:r>
              <a:rPr lang="en-US" sz="2800" b="1" dirty="0" smtClean="0">
                <a:latin typeface="Candara" pitchFamily="34" charset="0"/>
              </a:rPr>
              <a:t>):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600" b="1" dirty="0" smtClean="0">
                <a:latin typeface="Candara" pitchFamily="34" charset="0"/>
              </a:rPr>
              <a:t>Varying degrees of injury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600" b="1" dirty="0" smtClean="0">
                <a:latin typeface="Candara" pitchFamily="34" charset="0"/>
              </a:rPr>
              <a:t>Some sparing of supraspinal </a:t>
            </a:r>
            <a:r>
              <a:rPr lang="en-US" sz="2600" b="1" dirty="0" smtClean="0">
                <a:latin typeface="Candara" pitchFamily="34" charset="0"/>
              </a:rPr>
              <a:t>motor control</a:t>
            </a:r>
            <a:r>
              <a:rPr lang="en-US" sz="2600" b="1" dirty="0" smtClean="0">
                <a:latin typeface="Candara" pitchFamily="34" charset="0"/>
              </a:rPr>
              <a:t>	</a:t>
            </a:r>
            <a:r>
              <a:rPr lang="en-US" sz="2600" b="1" dirty="0" smtClean="0">
                <a:latin typeface="Candara" pitchFamily="34" charset="0"/>
              </a:rPr>
              <a:t> and/or </a:t>
            </a:r>
            <a:r>
              <a:rPr lang="en-US" sz="2600" b="1" dirty="0" smtClean="0">
                <a:latin typeface="Candara" pitchFamily="34" charset="0"/>
              </a:rPr>
              <a:t>sensory functionality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5943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http://www.arkansas-ican.org/Spinal%20Cord%20Injury.htm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rbel" pitchFamily="34" charset="0"/>
              </a:rPr>
              <a:t>Rationale</a:t>
            </a:r>
            <a:endParaRPr lang="en-US" sz="40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7162800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77850" algn="l"/>
              </a:tabLs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Candara" pitchFamily="34" charset="0"/>
                <a:ea typeface="Osaka" charset="-128"/>
                <a:cs typeface="Times New Roman" pitchFamily="18" charset="0"/>
              </a:rPr>
              <a:t>SCI treatment approaches available:</a:t>
            </a:r>
          </a:p>
          <a:p>
            <a:pPr marL="914400" lvl="1" indent="-285750" defTabSz="742950">
              <a:buFont typeface="Courier New" pitchFamily="49" charset="0"/>
              <a:buChar char="o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  <a:ea typeface="Osaka" charset="-128"/>
                <a:cs typeface="Times New Roman" pitchFamily="18" charset="0"/>
              </a:rPr>
              <a:t>pharmacological intervention</a:t>
            </a:r>
          </a:p>
          <a:p>
            <a:pPr marL="914400" lvl="1" indent="-285750" defTabSz="742950">
              <a:buFont typeface="Courier New" pitchFamily="49" charset="0"/>
              <a:buChar char="o"/>
              <a:tabLst>
                <a:tab pos="577850" algn="l"/>
              </a:tabLs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  <a:ea typeface="Osaka" charset="-128"/>
                <a:cs typeface="Times New Roman" pitchFamily="18" charset="0"/>
              </a:rPr>
              <a:t>stem cell impregnation</a:t>
            </a:r>
          </a:p>
          <a:p>
            <a:pPr marL="914400" lvl="1" indent="-285750" defTabSz="742950">
              <a:buFont typeface="Courier New" pitchFamily="49" charset="0"/>
              <a:buChar char="o"/>
              <a:tabLst>
                <a:tab pos="577850" algn="l"/>
              </a:tabLs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  <a:ea typeface="Osaka" charset="-128"/>
                <a:cs typeface="Times New Roman" pitchFamily="18" charset="0"/>
              </a:rPr>
              <a:t>electrostimulation</a:t>
            </a:r>
          </a:p>
          <a:p>
            <a:pPr marL="914400" lvl="1" indent="-285750" defTabSz="742950">
              <a:buFont typeface="Courier New" pitchFamily="49" charset="0"/>
              <a:buChar char="o"/>
              <a:tabLst>
                <a:tab pos="577850" algn="l"/>
              </a:tabLs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  <a:ea typeface="Osaka" charset="-128"/>
                <a:cs typeface="Times New Roman" pitchFamily="18" charset="0"/>
              </a:rPr>
              <a:t>REHABILITATION THERAPY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77850" algn="l"/>
              </a:tabLst>
              <a:defRPr/>
            </a:pPr>
            <a:endParaRPr lang="en-US" sz="3200" b="1" dirty="0" smtClean="0">
              <a:solidFill>
                <a:schemeClr val="tx2"/>
              </a:solidFill>
              <a:latin typeface="Candara" pitchFamily="34" charset="0"/>
              <a:ea typeface="Osaka" charset="-128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77850" algn="l"/>
              </a:tabLst>
              <a:defRPr/>
            </a:pPr>
            <a:endParaRPr lang="en-US" sz="900" b="1" dirty="0" smtClean="0">
              <a:solidFill>
                <a:schemeClr val="tx2"/>
              </a:solidFill>
              <a:latin typeface="Candara" pitchFamily="34" charset="0"/>
              <a:ea typeface="Osaka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tabLst>
                <a:tab pos="577850" algn="l"/>
              </a:tabLs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Candara" pitchFamily="34" charset="0"/>
              </a:rPr>
              <a:t>Similar physiological mechanisms 	involved in SCI support validity        	of rat model.</a:t>
            </a:r>
            <a:endParaRPr lang="en-US" sz="32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Picture 3" descr="rat on c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00600"/>
            <a:ext cx="2286000" cy="1714500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6" name="Picture 6" descr="treadmill+b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371600"/>
            <a:ext cx="1961535" cy="29718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22041" y="4325779"/>
            <a:ext cx="23695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" pitchFamily="34" charset="0"/>
              </a:rPr>
              <a:t>http://www.harkema.ucla.edu/bws.html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6400800" y="6477000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" pitchFamily="34" charset="0"/>
              </a:rPr>
              <a:t>Center for Adaptive Neural systems, ASU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rbel" pitchFamily="34" charset="0"/>
              </a:rPr>
              <a:t>Hypothesis</a:t>
            </a:r>
            <a:endParaRPr lang="en-US" sz="40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8839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tabLst>
                <a:tab pos="577850" algn="l"/>
              </a:tabLst>
              <a:defRPr/>
            </a:pPr>
            <a:endParaRPr lang="en-US" sz="2400" b="1" dirty="0" smtClean="0">
              <a:solidFill>
                <a:schemeClr val="tx2"/>
              </a:solidFill>
              <a:latin typeface="Candara" pitchFamily="34" charset="0"/>
              <a:cs typeface="Times New Roman" pitchFamily="18" charset="0"/>
            </a:endParaRPr>
          </a:p>
          <a:p>
            <a:pPr algn="ctr" defTabSz="3132138"/>
            <a:r>
              <a:rPr lang="en-US" sz="3600" b="1" dirty="0" smtClean="0">
                <a:solidFill>
                  <a:schemeClr val="tx2"/>
                </a:solidFill>
                <a:latin typeface="Candara" pitchFamily="34" charset="0"/>
                <a:cs typeface="Times New Roman" pitchFamily="18" charset="0"/>
              </a:rPr>
              <a:t>Greater recovery to locomotion will be induced in </a:t>
            </a:r>
            <a:r>
              <a:rPr lang="en-US" sz="3600" b="1" dirty="0" err="1" smtClean="0">
                <a:solidFill>
                  <a:schemeClr val="tx2"/>
                </a:solidFill>
                <a:latin typeface="Candara" pitchFamily="34" charset="0"/>
                <a:cs typeface="Times New Roman" pitchFamily="18" charset="0"/>
              </a:rPr>
              <a:t>iSCI</a:t>
            </a:r>
            <a:r>
              <a:rPr lang="en-US" sz="3600" b="1" dirty="0" smtClean="0">
                <a:solidFill>
                  <a:schemeClr val="tx2"/>
                </a:solidFill>
                <a:latin typeface="Candara" pitchFamily="34" charset="0"/>
                <a:cs typeface="Times New Roman" pitchFamily="18" charset="0"/>
              </a:rPr>
              <a:t> rats receiving active </a:t>
            </a:r>
            <a:r>
              <a:rPr lang="en-US" sz="3600" b="1" dirty="0" smtClean="0">
                <a:solidFill>
                  <a:schemeClr val="tx2"/>
                </a:solidFill>
                <a:latin typeface="Candara" pitchFamily="34" charset="0"/>
                <a:cs typeface="Times New Roman" pitchFamily="18" charset="0"/>
              </a:rPr>
              <a:t>treadmill </a:t>
            </a:r>
            <a:r>
              <a:rPr lang="en-US" sz="3600" b="1" dirty="0" smtClean="0">
                <a:solidFill>
                  <a:schemeClr val="tx2"/>
                </a:solidFill>
                <a:latin typeface="Candara" pitchFamily="34" charset="0"/>
                <a:cs typeface="Times New Roman" pitchFamily="18" charset="0"/>
              </a:rPr>
              <a:t>training therapy compared to rats that  do not receive therapy.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77850" algn="l"/>
              </a:tabLst>
              <a:defRPr/>
            </a:pPr>
            <a:endParaRPr lang="en-US" sz="3200" b="1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rbel" pitchFamily="34" charset="0"/>
              </a:rPr>
              <a:t>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124200"/>
            <a:ext cx="59436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77850" algn="l"/>
              </a:tabLst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</a:rPr>
              <a:t>Moderate-severe </a:t>
            </a:r>
            <a:r>
              <a:rPr lang="en-US" sz="2600" b="1" dirty="0">
                <a:solidFill>
                  <a:schemeClr val="tx2"/>
                </a:solidFill>
                <a:latin typeface="Candara" pitchFamily="34" charset="0"/>
              </a:rPr>
              <a:t>contusion induced </a:t>
            </a: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</a:rPr>
              <a:t>	on T9  Spinal </a:t>
            </a:r>
            <a:r>
              <a:rPr lang="en-US" sz="2600" b="1" dirty="0">
                <a:solidFill>
                  <a:schemeClr val="tx2"/>
                </a:solidFill>
                <a:latin typeface="Candara" pitchFamily="34" charset="0"/>
              </a:rPr>
              <a:t>cord level </a:t>
            </a: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</a:rPr>
              <a:t>(</a:t>
            </a:r>
            <a:r>
              <a:rPr lang="en-US" sz="2600" b="1" dirty="0">
                <a:solidFill>
                  <a:schemeClr val="tx2"/>
                </a:solidFill>
                <a:latin typeface="Candara" pitchFamily="34" charset="0"/>
              </a:rPr>
              <a:t>thoracic </a:t>
            </a: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</a:rPr>
              <a:t>	vertebrae 8).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77850" algn="l"/>
              </a:tabLst>
              <a:defRPr/>
            </a:pPr>
            <a:endParaRPr lang="en-US" sz="2000" b="1" dirty="0">
              <a:solidFill>
                <a:schemeClr val="tx2"/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77850" algn="l"/>
              </a:tabLst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</a:rPr>
              <a:t>Four CCD cameras </a:t>
            </a:r>
            <a:r>
              <a:rPr lang="en-US" sz="2600" b="1" dirty="0">
                <a:solidFill>
                  <a:schemeClr val="tx2"/>
                </a:solidFill>
                <a:latin typeface="Candara" pitchFamily="34" charset="0"/>
              </a:rPr>
              <a:t>recorded </a:t>
            </a: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</a:rPr>
              <a:t>animals’ 	performance</a:t>
            </a:r>
            <a:r>
              <a:rPr lang="en-US" sz="2600" b="1" dirty="0">
                <a:solidFill>
                  <a:schemeClr val="tx2"/>
                </a:solidFill>
                <a:latin typeface="Candara" pitchFamily="34" charset="0"/>
              </a:rPr>
              <a:t>. </a:t>
            </a: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</a:rPr>
              <a:t>Peak </a:t>
            </a:r>
            <a:r>
              <a:rPr lang="en-US" sz="2600" b="1" dirty="0" err="1" smtClean="0">
                <a:solidFill>
                  <a:schemeClr val="tx2"/>
                </a:solidFill>
                <a:latin typeface="Candara" pitchFamily="34" charset="0"/>
              </a:rPr>
              <a:t>Motus</a:t>
            </a: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</a:rPr>
              <a:t> Motion 	Analysis System used to capture, 	digitize and process video. </a:t>
            </a:r>
            <a:endParaRPr lang="en-US" sz="2600" b="1" dirty="0">
              <a:solidFill>
                <a:schemeClr val="tx2"/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77850" algn="l"/>
              </a:tabLst>
              <a:defRPr/>
            </a:pPr>
            <a:endParaRPr lang="en-US" sz="24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1295400"/>
          <a:ext cx="5218543" cy="1643076"/>
        </p:xfrm>
        <a:graphic>
          <a:graphicData uri="http://schemas.openxmlformats.org/drawingml/2006/table">
            <a:tbl>
              <a:tblPr/>
              <a:tblGrid>
                <a:gridCol w="184727"/>
                <a:gridCol w="692727"/>
                <a:gridCol w="692727"/>
                <a:gridCol w="692727"/>
                <a:gridCol w="692727"/>
                <a:gridCol w="692727"/>
                <a:gridCol w="692727"/>
                <a:gridCol w="692727"/>
                <a:gridCol w="184727"/>
              </a:tblGrid>
              <a:tr h="185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59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Treadmill Training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sym typeface="Wingdings" pitchFamily="2" charset="2"/>
                        </a:rPr>
                        <a:t>  |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  <a:sym typeface="Wingdings" pitchFamily="2" charset="2"/>
                        </a:rPr>
                        <a:t>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Treadmill Training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sym typeface="Wingdings" pitchFamily="2" charset="2"/>
                        </a:rPr>
                        <a:t>|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4" marR="9274" marT="92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46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46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59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PRE-INJURY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WPI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WPI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WPI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WPI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WPI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4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685800" y="1447800"/>
            <a:ext cx="4800600" cy="1295400"/>
            <a:chOff x="1676400" y="1524000"/>
            <a:chExt cx="4800600" cy="1295400"/>
          </a:xfrm>
        </p:grpSpPr>
        <p:sp>
          <p:nvSpPr>
            <p:cNvPr id="57" name="Up Arrow 56"/>
            <p:cNvSpPr/>
            <p:nvPr/>
          </p:nvSpPr>
          <p:spPr>
            <a:xfrm>
              <a:off x="3352800" y="2362200"/>
              <a:ext cx="103632" cy="216408"/>
            </a:xfrm>
            <a:prstGeom prst="upArrow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Up Arrow 57"/>
            <p:cNvSpPr/>
            <p:nvPr/>
          </p:nvSpPr>
          <p:spPr>
            <a:xfrm>
              <a:off x="4038600" y="2362200"/>
              <a:ext cx="103632" cy="216408"/>
            </a:xfrm>
            <a:prstGeom prst="upArrow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Up Arrow 58"/>
            <p:cNvSpPr/>
            <p:nvPr/>
          </p:nvSpPr>
          <p:spPr>
            <a:xfrm>
              <a:off x="4724400" y="2362200"/>
              <a:ext cx="103632" cy="216408"/>
            </a:xfrm>
            <a:prstGeom prst="upArrow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Up Arrow 59"/>
            <p:cNvSpPr/>
            <p:nvPr/>
          </p:nvSpPr>
          <p:spPr>
            <a:xfrm>
              <a:off x="5410200" y="2362200"/>
              <a:ext cx="103632" cy="216408"/>
            </a:xfrm>
            <a:prstGeom prst="upArrow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Up Arrow 60"/>
            <p:cNvSpPr/>
            <p:nvPr/>
          </p:nvSpPr>
          <p:spPr>
            <a:xfrm>
              <a:off x="6096000" y="2362200"/>
              <a:ext cx="103632" cy="216408"/>
            </a:xfrm>
            <a:prstGeom prst="upArrow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676400" y="2286000"/>
              <a:ext cx="4800600" cy="1588"/>
            </a:xfrm>
            <a:prstGeom prst="straightConnector1">
              <a:avLst/>
            </a:prstGeom>
            <a:ln w="3175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Up Arrow 65"/>
            <p:cNvSpPr/>
            <p:nvPr/>
          </p:nvSpPr>
          <p:spPr>
            <a:xfrm>
              <a:off x="2286000" y="2362200"/>
              <a:ext cx="103632" cy="216408"/>
            </a:xfrm>
            <a:prstGeom prst="upArrow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2247900" y="2171700"/>
              <a:ext cx="1295400" cy="0"/>
            </a:xfrm>
            <a:prstGeom prst="line">
              <a:avLst/>
            </a:prstGeom>
            <a:ln w="101600" cap="sq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248400" y="1295400"/>
            <a:ext cx="2667000" cy="5181600"/>
            <a:chOff x="11568142" y="10744199"/>
            <a:chExt cx="3276600" cy="5943600"/>
          </a:xfrm>
        </p:grpSpPr>
        <p:sp>
          <p:nvSpPr>
            <p:cNvPr id="75" name="Rectangle 74"/>
            <p:cNvSpPr/>
            <p:nvPr/>
          </p:nvSpPr>
          <p:spPr>
            <a:xfrm>
              <a:off x="11568142" y="10744199"/>
              <a:ext cx="3276600" cy="5943600"/>
            </a:xfrm>
            <a:prstGeom prst="rect">
              <a:avLst/>
            </a:prstGeom>
            <a:solidFill>
              <a:schemeClr val="bg1"/>
            </a:solidFill>
            <a:ln w="50800" cap="rnd" cmpd="tri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5" descr="bspin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82400" y="10744200"/>
              <a:ext cx="3193994" cy="5791200"/>
            </a:xfrm>
            <a:prstGeom prst="rect">
              <a:avLst/>
            </a:prstGeom>
            <a:noFill/>
            <a:ln w="50800" cap="rnd" cmpd="tri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6934200" y="3505200"/>
            <a:ext cx="8382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1370" tIns="45688" rIns="91370" bIns="45688" anchor="ctr"/>
          <a:lstStyle/>
          <a:p>
            <a:endParaRPr lang="en-US" sz="1700" dirty="0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6400800" y="6457890"/>
            <a:ext cx="2372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</a:rPr>
              <a:t>http://images.main.uab.edu/spinalcord</a:t>
            </a:r>
            <a:r>
              <a:rPr lang="en-US" sz="1000" dirty="0" smtClean="0">
                <a:latin typeface="Arial" pitchFamily="34" charset="0"/>
              </a:rPr>
              <a:t>/</a:t>
            </a:r>
          </a:p>
          <a:p>
            <a:pPr algn="ctr"/>
            <a:r>
              <a:rPr lang="en-US" sz="1000" dirty="0" err="1" smtClean="0">
                <a:latin typeface="Arial" pitchFamily="34" charset="0"/>
              </a:rPr>
              <a:t>graphicimages</a:t>
            </a:r>
            <a:r>
              <a:rPr lang="en-US" sz="1000" dirty="0" smtClean="0">
                <a:latin typeface="Arial" pitchFamily="34" charset="0"/>
              </a:rPr>
              <a:t>/bspine.gif</a:t>
            </a:r>
            <a:endParaRPr lang="en-US" sz="1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  <a:cs typeface="Times New Roman" pitchFamily="18" charset="0"/>
              </a:rPr>
              <a:t>Pre-Injury </a:t>
            </a:r>
            <a:endParaRPr lang="en-US" sz="2800" b="1" dirty="0">
              <a:solidFill>
                <a:schemeClr val="tx2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orbel" pitchFamily="34" charset="0"/>
                <a:ea typeface="+mj-ea"/>
                <a:cs typeface="+mj-cs"/>
              </a:rPr>
              <a:t>3d kinematics treadmill testing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6096000"/>
            <a:ext cx="8839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71500" algn="l"/>
                <a:tab pos="577850" algn="l"/>
              </a:tabLst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  <a:ea typeface="Osaka" charset="-128"/>
                <a:cs typeface="Times New Roman" pitchFamily="18" charset="0"/>
              </a:rPr>
              <a:t>  Pre-Injury data collected for all animals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71600" y="1600200"/>
            <a:ext cx="6400800" cy="4261556"/>
            <a:chOff x="1371600" y="1600200"/>
            <a:chExt cx="6400800" cy="4261556"/>
          </a:xfrm>
        </p:grpSpPr>
        <p:pic>
          <p:nvPicPr>
            <p:cNvPr id="12" name="956r23pre TTStickOverlay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3276599" y="1600200"/>
              <a:ext cx="2514601" cy="1696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956r23pre Overhead.wmv">
              <a:hlinkClick r:id="" action="ppaction://media"/>
            </p:cNvPr>
            <p:cNvPicPr>
              <a:picLocks noRot="1" noChangeAspect="1"/>
            </p:cNvPicPr>
            <p:nvPr>
              <a:videoFile r:link="rId2"/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371600" y="3581399"/>
              <a:ext cx="3048000" cy="2280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956r23pre Profile.wmv">
              <a:hlinkClick r:id="" action="ppaction://media"/>
            </p:cNvPr>
            <p:cNvPicPr>
              <a:picLocks noRot="1" noChangeAspect="1"/>
            </p:cNvPicPr>
            <p:nvPr>
              <a:videoFile r:link="rId3"/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724400" y="3581400"/>
              <a:ext cx="3048000" cy="22803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  <a:cs typeface="Times New Roman" pitchFamily="18" charset="0"/>
              </a:rPr>
              <a:t>2 Weeks Post-Injury </a:t>
            </a:r>
            <a:endParaRPr lang="en-US" sz="2800" b="1" dirty="0">
              <a:solidFill>
                <a:schemeClr val="tx2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orbel" pitchFamily="34" charset="0"/>
                <a:ea typeface="+mj-ea"/>
                <a:cs typeface="+mj-cs"/>
              </a:rPr>
              <a:t>3d kinematics treadmill testing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6096000"/>
            <a:ext cx="8839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71500" algn="l"/>
                <a:tab pos="577850" algn="l"/>
              </a:tabLst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  <a:ea typeface="Osaka" charset="-128"/>
                <a:cs typeface="Times New Roman" pitchFamily="18" charset="0"/>
              </a:rPr>
              <a:t>  At 2wpi: 1/4 NT rats + 2/8 TT rats walked successfully</a:t>
            </a:r>
          </a:p>
        </p:txBody>
      </p:sp>
      <p:pic>
        <p:nvPicPr>
          <p:cNvPr id="9" name="956r23dpi14 TTStickOverla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76599" y="1600200"/>
            <a:ext cx="249510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956r23dpi14 Overhea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371600" y="3581399"/>
            <a:ext cx="3048000" cy="228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956r23dpi14 Profile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724400" y="3581400"/>
            <a:ext cx="305554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  <a:cs typeface="Times New Roman" pitchFamily="18" charset="0"/>
              </a:rPr>
              <a:t>6 Weeks Post-Injury </a:t>
            </a:r>
            <a:endParaRPr lang="en-US" sz="2800" b="1" dirty="0">
              <a:solidFill>
                <a:schemeClr val="tx2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orbel" pitchFamily="34" charset="0"/>
                <a:ea typeface="+mj-ea"/>
                <a:cs typeface="+mj-cs"/>
              </a:rPr>
              <a:t>3d kinematics treadmill testing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6096000"/>
            <a:ext cx="8839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71500" algn="l"/>
                <a:tab pos="577850" algn="l"/>
              </a:tabLst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Candara" pitchFamily="34" charset="0"/>
                <a:ea typeface="Osaka" charset="-128"/>
                <a:cs typeface="Times New Roman" pitchFamily="18" charset="0"/>
              </a:rPr>
              <a:t>   At 6wpi: 2/4 NT rats + 8/8 TT rats walked successfully</a:t>
            </a:r>
          </a:p>
        </p:txBody>
      </p:sp>
      <p:pic>
        <p:nvPicPr>
          <p:cNvPr id="9" name="956r23dpi42 TTStickOverla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76600" y="1600199"/>
            <a:ext cx="2514600" cy="170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956r23dpi42 Profil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724399" y="3581399"/>
            <a:ext cx="3055545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956r23dpi42 Overhead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1371599" y="3581400"/>
            <a:ext cx="305554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1980</TotalTime>
  <Words>575</Words>
  <Application>Microsoft Office PowerPoint</Application>
  <PresentationFormat>On-screen Show (4:3)</PresentationFormat>
  <Paragraphs>184</Paragraphs>
  <Slides>15</Slides>
  <Notes>13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Spinal Cord Injury Background</vt:lpstr>
      <vt:lpstr>Spinal Cord Injury Background</vt:lpstr>
      <vt:lpstr>Rationale</vt:lpstr>
      <vt:lpstr>Hypothesis</vt:lpstr>
      <vt:lpstr>Methods</vt:lpstr>
      <vt:lpstr>Slide 7</vt:lpstr>
      <vt:lpstr>Slide 8</vt:lpstr>
      <vt:lpstr>Slide 9</vt:lpstr>
      <vt:lpstr>Slide 10</vt:lpstr>
      <vt:lpstr>Slide 11</vt:lpstr>
      <vt:lpstr>Slide 12</vt:lpstr>
      <vt:lpstr>Slide 13</vt:lpstr>
      <vt:lpstr>Future Research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Jared Bartell</dc:creator>
  <cp:lastModifiedBy>Jared Bartell</cp:lastModifiedBy>
  <cp:revision>27</cp:revision>
  <dcterms:created xsi:type="dcterms:W3CDTF">2010-04-01T03:12:37Z</dcterms:created>
  <dcterms:modified xsi:type="dcterms:W3CDTF">2010-04-12T04:54:00Z</dcterms:modified>
</cp:coreProperties>
</file>